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9" r:id="rId5"/>
    <p:sldId id="257" r:id="rId6"/>
    <p:sldId id="260" r:id="rId7"/>
    <p:sldId id="261" r:id="rId8"/>
    <p:sldId id="262" r:id="rId9"/>
    <p:sldId id="263" r:id="rId10"/>
    <p:sldId id="264" r:id="rId11"/>
    <p:sldId id="268" r:id="rId12"/>
    <p:sldId id="265"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8" name="Date Placeholder 7"/>
          <p:cNvSpPr>
            <a:spLocks noGrp="1"/>
          </p:cNvSpPr>
          <p:nvPr>
            <p:ph type="dt" sz="half" idx="10"/>
          </p:nvPr>
        </p:nvSpPr>
        <p:spPr/>
        <p:txBody>
          <a:bodyPr/>
          <a:lstStyle/>
          <a:p>
            <a:fld id="{1D8BD707-D9CF-40AE-B4C6-C98DA3205C09}" type="datetimeFigureOut">
              <a:rPr lang="en-US" smtClean="0"/>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anose="020B0604020202020204"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anose="020B0604020202020204"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anose="020B0604020202020204"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anose="020B0604020202020204"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anose="020B0604020202020204"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19200"/>
            <a:ext cx="8229600" cy="1143000"/>
          </a:xfrm>
        </p:spPr>
        <p:txBody>
          <a:bodyPr>
            <a:normAutofit fontScale="90000"/>
          </a:bodyPr>
          <a:lstStyle/>
          <a:p>
            <a:r>
              <a:rPr lang="en-US" dirty="0" smtClean="0"/>
              <a:t>HUMAN FOLLOWING ROBOT</a:t>
            </a:r>
            <a:br>
              <a:rPr lang="en-US" dirty="0" smtClean="0"/>
            </a:br>
            <a:r>
              <a:rPr lang="en-US" dirty="0" smtClean="0"/>
              <a:t> </a:t>
            </a:r>
            <a:endParaRPr lang="en-IN" dirty="0"/>
          </a:p>
        </p:txBody>
      </p:sp>
      <p:sp>
        <p:nvSpPr>
          <p:cNvPr id="3" name="TextBox 2"/>
          <p:cNvSpPr txBox="1"/>
          <p:nvPr/>
        </p:nvSpPr>
        <p:spPr>
          <a:xfrm>
            <a:off x="381000" y="3962420"/>
            <a:ext cx="3724910" cy="2245360"/>
          </a:xfrm>
          <a:prstGeom prst="rect">
            <a:avLst/>
          </a:prstGeom>
          <a:noFill/>
        </p:spPr>
        <p:txBody>
          <a:bodyPr wrap="none" rtlCol="0">
            <a:spAutoFit/>
          </a:bodyPr>
          <a:lstStyle/>
          <a:p>
            <a:pPr algn="l"/>
            <a:endParaRPr lang="en-US" sz="2800" dirty="0" smtClean="0"/>
          </a:p>
          <a:p>
            <a:pPr algn="l"/>
            <a:endParaRPr lang="en-US" sz="2800" dirty="0"/>
          </a:p>
          <a:p>
            <a:pPr algn="l"/>
            <a:r>
              <a:rPr lang="en-US" sz="2800" dirty="0" smtClean="0"/>
              <a:t>D.UMESH KUMAR            </a:t>
            </a:r>
            <a:endParaRPr lang="en-US" sz="2800" dirty="0" smtClean="0"/>
          </a:p>
          <a:p>
            <a:pPr algn="l"/>
            <a:r>
              <a:rPr lang="en-US" sz="2800" dirty="0" smtClean="0">
                <a:solidFill>
                  <a:schemeClr val="tx1"/>
                </a:solidFill>
                <a:uFillTx/>
                <a:sym typeface="+mn-ea"/>
              </a:rPr>
              <a:t>Module_2 project</a:t>
            </a:r>
            <a:endParaRPr lang="en-US" sz="2800" dirty="0" smtClean="0">
              <a:solidFill>
                <a:schemeClr val="tx1"/>
              </a:solidFill>
              <a:uFillTx/>
              <a:sym typeface="+mn-ea"/>
            </a:endParaRPr>
          </a:p>
          <a:p>
            <a:pPr algn="l"/>
            <a:r>
              <a:rPr lang="en-US" sz="2800" dirty="0" smtClean="0">
                <a:solidFill>
                  <a:schemeClr val="tx1"/>
                </a:solidFill>
                <a:uFillTx/>
                <a:sym typeface="+mn-ea"/>
              </a:rPr>
              <a:t>Ltts</a:t>
            </a:r>
            <a:endParaRPr lang="en-US" sz="2800" dirty="0" smtClean="0">
              <a:solidFill>
                <a:schemeClr val="tx1"/>
              </a:solidFill>
              <a:uFillTx/>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made </a:t>
            </a:r>
            <a:endParaRPr lang="en-US"/>
          </a:p>
        </p:txBody>
      </p:sp>
      <p:pic>
        <p:nvPicPr>
          <p:cNvPr id="4" name="Content Placeholder 3" descr="IMG20200416204958"/>
          <p:cNvPicPr>
            <a:picLocks noChangeAspect="1"/>
          </p:cNvPicPr>
          <p:nvPr>
            <p:ph idx="1"/>
          </p:nvPr>
        </p:nvPicPr>
        <p:blipFill>
          <a:blip r:embed="rId1"/>
          <a:stretch>
            <a:fillRect/>
          </a:stretch>
        </p:blipFill>
        <p:spPr>
          <a:xfrm>
            <a:off x="567690" y="1671320"/>
            <a:ext cx="3167380" cy="4223385"/>
          </a:xfrm>
          <a:prstGeom prst="rect">
            <a:avLst/>
          </a:prstGeom>
        </p:spPr>
      </p:pic>
      <p:pic>
        <p:nvPicPr>
          <p:cNvPr id="5" name="Picture 4" descr="IMG20200416205015"/>
          <p:cNvPicPr>
            <a:picLocks noChangeAspect="1"/>
          </p:cNvPicPr>
          <p:nvPr/>
        </p:nvPicPr>
        <p:blipFill>
          <a:blip r:embed="rId2"/>
          <a:stretch>
            <a:fillRect/>
          </a:stretch>
        </p:blipFill>
        <p:spPr>
          <a:xfrm>
            <a:off x="4779645" y="2606040"/>
            <a:ext cx="2716530" cy="3623310"/>
          </a:xfrm>
          <a:prstGeom prst="rect">
            <a:avLst/>
          </a:prstGeom>
        </p:spPr>
      </p:pic>
      <p:pic>
        <p:nvPicPr>
          <p:cNvPr id="6" name="Picture 5" descr="IMG20200416204918"/>
          <p:cNvPicPr>
            <a:picLocks noChangeAspect="1"/>
          </p:cNvPicPr>
          <p:nvPr/>
        </p:nvPicPr>
        <p:blipFill>
          <a:blip r:embed="rId3"/>
          <a:stretch>
            <a:fillRect/>
          </a:stretch>
        </p:blipFill>
        <p:spPr>
          <a:xfrm>
            <a:off x="4128135" y="274955"/>
            <a:ext cx="2859405" cy="21450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IN" dirty="0"/>
          </a:p>
        </p:txBody>
      </p:sp>
      <p:sp>
        <p:nvSpPr>
          <p:cNvPr id="3" name="Content Placeholder 2"/>
          <p:cNvSpPr>
            <a:spLocks noGrp="1"/>
          </p:cNvSpPr>
          <p:nvPr>
            <p:ph idx="1"/>
          </p:nvPr>
        </p:nvSpPr>
        <p:spPr/>
        <p:txBody>
          <a:bodyPr/>
          <a:lstStyle/>
          <a:p>
            <a:r>
              <a:rPr lang="en-US" dirty="0"/>
              <a:t>A successful implementation of a </a:t>
            </a:r>
            <a:r>
              <a:rPr lang="en-US" dirty="0" smtClean="0"/>
              <a:t>follower </a:t>
            </a:r>
            <a:r>
              <a:rPr lang="en-US" dirty="0"/>
              <a:t>robot is </a:t>
            </a:r>
            <a:r>
              <a:rPr lang="en-US" dirty="0" smtClean="0"/>
              <a:t>illustrated. This </a:t>
            </a:r>
            <a:r>
              <a:rPr lang="en-US" dirty="0"/>
              <a:t>robot </a:t>
            </a:r>
            <a:r>
              <a:rPr lang="en-US" dirty="0" smtClean="0"/>
              <a:t>have </a:t>
            </a:r>
            <a:r>
              <a:rPr lang="en-US" dirty="0"/>
              <a:t>the detection capability </a:t>
            </a:r>
            <a:r>
              <a:rPr lang="en-US" dirty="0" smtClean="0"/>
              <a:t>and also </a:t>
            </a:r>
            <a:r>
              <a:rPr lang="en-US" dirty="0"/>
              <a:t>the </a:t>
            </a:r>
            <a:r>
              <a:rPr lang="en-US" dirty="0" smtClean="0"/>
              <a:t>tracking, following </a:t>
            </a:r>
            <a:r>
              <a:rPr lang="en-US" dirty="0"/>
              <a:t>ability as well. </a:t>
            </a:r>
            <a:r>
              <a:rPr lang="en-US" dirty="0" smtClean="0"/>
              <a:t>The </a:t>
            </a:r>
            <a:r>
              <a:rPr lang="en-US" dirty="0"/>
              <a:t>tests were performed on the different conditions to </a:t>
            </a:r>
            <a:r>
              <a:rPr lang="en-US" dirty="0" smtClean="0"/>
              <a:t>check the </a:t>
            </a:r>
            <a:r>
              <a:rPr lang="en-US" dirty="0"/>
              <a:t>mistakes in the algorithm and correct them. The different sensors that </a:t>
            </a:r>
            <a:r>
              <a:rPr lang="en-US" dirty="0" smtClean="0"/>
              <a:t>are used </a:t>
            </a:r>
            <a:r>
              <a:rPr lang="en-US" dirty="0"/>
              <a:t>with the robot </a:t>
            </a:r>
            <a:r>
              <a:rPr lang="en-US" dirty="0" smtClean="0"/>
              <a:t>add an </a:t>
            </a:r>
            <a:r>
              <a:rPr lang="en-US" dirty="0"/>
              <a:t>additional advantage.</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IN" dirty="0"/>
          </a:p>
        </p:txBody>
      </p:sp>
      <p:sp>
        <p:nvSpPr>
          <p:cNvPr id="3" name="Content Placeholder 2"/>
          <p:cNvSpPr>
            <a:spLocks noGrp="1"/>
          </p:cNvSpPr>
          <p:nvPr>
            <p:ph idx="1"/>
          </p:nvPr>
        </p:nvSpPr>
        <p:spPr/>
        <p:txBody>
          <a:bodyPr/>
          <a:lstStyle/>
          <a:p>
            <a:r>
              <a:rPr lang="en-US" dirty="0" smtClean="0"/>
              <a:t>Circuit diagram</a:t>
            </a:r>
            <a:endParaRPr lang="en-US" dirty="0" smtClean="0"/>
          </a:p>
          <a:p>
            <a:r>
              <a:rPr lang="en-US" dirty="0" smtClean="0"/>
              <a:t>Components needed</a:t>
            </a:r>
            <a:endParaRPr lang="en-US" dirty="0" smtClean="0"/>
          </a:p>
          <a:p>
            <a:r>
              <a:rPr lang="en-US" dirty="0" smtClean="0"/>
              <a:t>Overview</a:t>
            </a:r>
            <a:endParaRPr lang="en-US" dirty="0" smtClean="0"/>
          </a:p>
          <a:p>
            <a:r>
              <a:rPr lang="en-US" dirty="0" smtClean="0"/>
              <a:t>Sensors</a:t>
            </a:r>
            <a:endParaRPr lang="en-US" dirty="0" smtClean="0"/>
          </a:p>
          <a:p>
            <a:r>
              <a:rPr lang="en-US" dirty="0" smtClean="0"/>
              <a:t>Drive</a:t>
            </a:r>
            <a:endParaRPr lang="en-US" dirty="0" smtClean="0"/>
          </a:p>
          <a:p>
            <a:r>
              <a:rPr lang="en-US" dirty="0" smtClean="0"/>
              <a:t>Working</a:t>
            </a:r>
            <a:endParaRPr lang="en-US" dirty="0" smtClean="0"/>
          </a:p>
          <a:p>
            <a:r>
              <a:rPr lang="en-US" dirty="0" smtClean="0"/>
              <a:t>Algorithm </a:t>
            </a:r>
            <a:endParaRPr lang="en-US" dirty="0" smtClean="0"/>
          </a:p>
          <a:p>
            <a:r>
              <a:rPr lang="en-US" dirty="0" smtClean="0"/>
              <a:t>Conclusion</a:t>
            </a:r>
            <a:endParaRPr lang="en-US" dirty="0" smtClean="0"/>
          </a:p>
          <a:p>
            <a:endParaRPr lang="en-US" dirty="0" smtClean="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304800"/>
            <a:ext cx="8127999"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90200" y="5421868"/>
            <a:ext cx="1657698" cy="369332"/>
          </a:xfrm>
          <a:prstGeom prst="rect">
            <a:avLst/>
          </a:prstGeom>
          <a:noFill/>
        </p:spPr>
        <p:txBody>
          <a:bodyPr wrap="none" rtlCol="0">
            <a:spAutoFit/>
          </a:bodyPr>
          <a:lstStyle/>
          <a:p>
            <a:r>
              <a:rPr lang="en-US" dirty="0" smtClean="0"/>
              <a:t>Circuit diagram </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and hardware components needed</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We use Arduino IDE as a software to give instructions to Arduino Uno </a:t>
            </a:r>
            <a:endParaRPr lang="en-US" dirty="0" smtClean="0"/>
          </a:p>
          <a:p>
            <a:pPr marL="0" indent="0">
              <a:buNone/>
            </a:pPr>
            <a:r>
              <a:rPr lang="en-US" dirty="0" smtClean="0"/>
              <a:t>The  hardware components used are </a:t>
            </a:r>
            <a:endParaRPr lang="en-US" dirty="0" smtClean="0"/>
          </a:p>
          <a:p>
            <a:pPr marL="514350" indent="-514350">
              <a:buAutoNum type="arabicParenR"/>
            </a:pPr>
            <a:r>
              <a:rPr lang="en-US" dirty="0" smtClean="0"/>
              <a:t>Arduino Uno</a:t>
            </a:r>
            <a:endParaRPr lang="en-US" dirty="0" smtClean="0"/>
          </a:p>
          <a:p>
            <a:pPr marL="514350" indent="-514350">
              <a:buAutoNum type="arabicParenR"/>
            </a:pPr>
            <a:r>
              <a:rPr lang="en-US" dirty="0" smtClean="0"/>
              <a:t>Motor  drive shield</a:t>
            </a:r>
            <a:endParaRPr lang="en-US" dirty="0" smtClean="0"/>
          </a:p>
          <a:p>
            <a:pPr marL="514350" indent="-514350">
              <a:buAutoNum type="arabicParenR"/>
            </a:pPr>
            <a:r>
              <a:rPr lang="en-US" dirty="0" smtClean="0"/>
              <a:t>Wheels(4x)</a:t>
            </a:r>
            <a:endParaRPr lang="en-US" dirty="0" smtClean="0"/>
          </a:p>
          <a:p>
            <a:pPr marL="514350" indent="-514350">
              <a:buAutoNum type="arabicParenR"/>
            </a:pPr>
            <a:r>
              <a:rPr lang="en-US" dirty="0" smtClean="0"/>
              <a:t>TT gear motor(4x)</a:t>
            </a:r>
            <a:endParaRPr lang="en-US" dirty="0" smtClean="0"/>
          </a:p>
          <a:p>
            <a:pPr marL="514350" indent="-514350">
              <a:buAutoNum type="arabicParenR"/>
            </a:pPr>
            <a:r>
              <a:rPr lang="en-US" dirty="0" smtClean="0"/>
              <a:t>Servo motor</a:t>
            </a:r>
            <a:endParaRPr lang="en-US" dirty="0" smtClean="0"/>
          </a:p>
          <a:p>
            <a:pPr marL="514350" indent="-514350">
              <a:buAutoNum type="arabicParenR"/>
            </a:pPr>
            <a:r>
              <a:rPr lang="en-US" dirty="0" smtClean="0"/>
              <a:t>Ultrasonic sensor</a:t>
            </a:r>
            <a:endParaRPr lang="en-US" dirty="0" smtClean="0"/>
          </a:p>
          <a:p>
            <a:pPr marL="514350" indent="-514350">
              <a:buAutoNum type="arabicParenR"/>
            </a:pPr>
            <a:r>
              <a:rPr lang="en-US" dirty="0" smtClean="0"/>
              <a:t>Infrared sensor(2x)</a:t>
            </a:r>
            <a:endParaRPr lang="en-US" dirty="0" smtClean="0"/>
          </a:p>
          <a:p>
            <a:pPr marL="514350" indent="-514350">
              <a:buAutoNum type="arabicParenR"/>
            </a:pPr>
            <a:r>
              <a:rPr lang="en-US" dirty="0" smtClean="0"/>
              <a:t>Battery</a:t>
            </a:r>
            <a:endParaRPr lang="en-US" dirty="0" smtClean="0"/>
          </a:p>
          <a:p>
            <a:pPr marL="514350" indent="-514350">
              <a:buAutoNum type="arabicParenR"/>
            </a:pPr>
            <a:r>
              <a:rPr lang="en-US" dirty="0" smtClean="0"/>
              <a:t>Jumper wires </a:t>
            </a:r>
            <a:endParaRPr lang="en-US" dirty="0" smtClean="0"/>
          </a:p>
          <a:p>
            <a:pPr marL="514350" indent="-514350">
              <a:buAutoNum type="arabicParenR"/>
            </a:pPr>
            <a:r>
              <a:rPr lang="en-US" dirty="0" smtClean="0"/>
              <a:t>DC power switch</a:t>
            </a:r>
            <a:endParaRPr lang="en-US"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IN" dirty="0"/>
          </a:p>
        </p:txBody>
      </p:sp>
      <p:sp>
        <p:nvSpPr>
          <p:cNvPr id="3" name="Content Placeholder 2"/>
          <p:cNvSpPr>
            <a:spLocks noGrp="1"/>
          </p:cNvSpPr>
          <p:nvPr>
            <p:ph idx="1"/>
          </p:nvPr>
        </p:nvSpPr>
        <p:spPr/>
        <p:txBody>
          <a:bodyPr/>
          <a:lstStyle/>
          <a:p>
            <a:r>
              <a:rPr lang="en-US" dirty="0" smtClean="0"/>
              <a:t>Arduino IDE is a type  microcontroller  used to interpret the input signal and decide what to do</a:t>
            </a:r>
            <a:endParaRPr lang="en-US" dirty="0" smtClean="0"/>
          </a:p>
          <a:p>
            <a:r>
              <a:rPr lang="en-US" sz="2800" dirty="0" smtClean="0"/>
              <a:t>Sensor system </a:t>
            </a:r>
            <a:r>
              <a:rPr lang="en-US" dirty="0" smtClean="0"/>
              <a:t>: </a:t>
            </a:r>
            <a:endParaRPr lang="en-US" dirty="0" smtClean="0"/>
          </a:p>
          <a:p>
            <a:pPr marL="114300" indent="0">
              <a:buNone/>
            </a:pPr>
            <a:r>
              <a:rPr lang="en-US" dirty="0"/>
              <a:t> </a:t>
            </a:r>
            <a:r>
              <a:rPr lang="en-US" dirty="0" smtClean="0"/>
              <a:t>   Collects the information </a:t>
            </a:r>
            <a:endParaRPr lang="en-US" dirty="0" smtClean="0"/>
          </a:p>
          <a:p>
            <a:r>
              <a:rPr lang="en-US" sz="2800" dirty="0" smtClean="0"/>
              <a:t>Drive system </a:t>
            </a:r>
            <a:r>
              <a:rPr lang="en-IN" dirty="0" smtClean="0"/>
              <a:t>:</a:t>
            </a:r>
            <a:endParaRPr lang="en-IN" dirty="0" smtClean="0"/>
          </a:p>
          <a:p>
            <a:pPr marL="114300" indent="0">
              <a:buNone/>
            </a:pPr>
            <a:r>
              <a:rPr lang="en-IN" dirty="0"/>
              <a:t> </a:t>
            </a:r>
            <a:r>
              <a:rPr lang="en-IN" dirty="0" smtClean="0"/>
              <a:t>    </a:t>
            </a:r>
            <a:r>
              <a:rPr lang="en-IN" dirty="0"/>
              <a:t>I</a:t>
            </a:r>
            <a:r>
              <a:rPr lang="en-IN" dirty="0" smtClean="0"/>
              <a:t>mplements the signals for motor control </a:t>
            </a:r>
            <a:endParaRPr lang="en-IN" dirty="0" smtClean="0"/>
          </a:p>
          <a:p>
            <a:pPr marL="114300" indent="0">
              <a:buNone/>
            </a:pPr>
            <a:r>
              <a:rPr lang="en-US" sz="2400" dirty="0" smtClean="0"/>
              <a:t>Here we use </a:t>
            </a:r>
            <a:r>
              <a:rPr lang="en-US" sz="2400" dirty="0" err="1" smtClean="0"/>
              <a:t>arduino</a:t>
            </a:r>
            <a:r>
              <a:rPr lang="en-US" sz="2400" dirty="0" smtClean="0"/>
              <a:t> IDE software to program the </a:t>
            </a:r>
            <a:r>
              <a:rPr lang="en-US" sz="2400" dirty="0" err="1" smtClean="0"/>
              <a:t>arduino</a:t>
            </a:r>
            <a:r>
              <a:rPr lang="en-US" sz="2400" dirty="0" smtClean="0"/>
              <a:t> </a:t>
            </a:r>
            <a:endParaRPr lang="en-US" sz="2400" dirty="0" smtClean="0"/>
          </a:p>
          <a:p>
            <a:pPr marL="114300" indent="0">
              <a:buNone/>
            </a:pPr>
            <a:endParaRPr lang="en-US" sz="2400" dirty="0" smtClean="0"/>
          </a:p>
          <a:p>
            <a:pPr marL="114300" indent="0">
              <a:buNone/>
            </a:pPr>
            <a:endParaRPr lang="en-US" sz="28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a:t>
            </a:r>
            <a:endParaRPr lang="en-IN" dirty="0"/>
          </a:p>
        </p:txBody>
      </p:sp>
      <p:sp>
        <p:nvSpPr>
          <p:cNvPr id="3" name="Content Placeholder 2"/>
          <p:cNvSpPr>
            <a:spLocks noGrp="1"/>
          </p:cNvSpPr>
          <p:nvPr>
            <p:ph idx="1"/>
          </p:nvPr>
        </p:nvSpPr>
        <p:spPr/>
        <p:txBody>
          <a:bodyPr/>
          <a:lstStyle/>
          <a:p>
            <a:r>
              <a:rPr lang="en-US" dirty="0" smtClean="0"/>
              <a:t>Servo motor </a:t>
            </a:r>
            <a:endParaRPr lang="en-US" dirty="0" smtClean="0"/>
          </a:p>
          <a:p>
            <a:r>
              <a:rPr lang="en-US" dirty="0"/>
              <a:t>Servos have integrated gears and a shaft that can be precisely controlled. Standard servos allow the shaft to be positioned at </a:t>
            </a:r>
            <a:r>
              <a:rPr lang="en-US" dirty="0" smtClean="0"/>
              <a:t>various </a:t>
            </a:r>
            <a:r>
              <a:rPr lang="en-US" dirty="0"/>
              <a:t>angles, usually between 0 and 180 degrees</a:t>
            </a:r>
            <a:r>
              <a:rPr lang="en-US" dirty="0" smtClean="0"/>
              <a:t>.</a:t>
            </a:r>
            <a:endParaRPr lang="en-US" dirty="0" smtClean="0"/>
          </a:p>
          <a:p>
            <a:pPr marL="114300" indent="0">
              <a:buNone/>
            </a:pPr>
            <a:endParaRPr lang="en-US" dirty="0" smtClean="0"/>
          </a:p>
        </p:txBody>
      </p:sp>
      <p:pic>
        <p:nvPicPr>
          <p:cNvPr id="2050" name="Picture 2" descr="C:\Users\Sanesh\Pictures\servo.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38600" y="3314700"/>
            <a:ext cx="4114800" cy="308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600200" cy="944562"/>
          </a:xfrm>
        </p:spPr>
        <p:txBody>
          <a:bodyPr/>
          <a:lstStyle/>
          <a:p>
            <a:r>
              <a:rPr lang="en-US" sz="2400" dirty="0" smtClean="0"/>
              <a:t>IR sensor</a:t>
            </a:r>
            <a:endParaRPr lang="en-IN" sz="2400" dirty="0"/>
          </a:p>
        </p:txBody>
      </p:sp>
      <p:sp>
        <p:nvSpPr>
          <p:cNvPr id="3" name="Content Placeholder 2"/>
          <p:cNvSpPr>
            <a:spLocks noGrp="1"/>
          </p:cNvSpPr>
          <p:nvPr>
            <p:ph idx="1"/>
          </p:nvPr>
        </p:nvSpPr>
        <p:spPr>
          <a:xfrm>
            <a:off x="381000" y="1143000"/>
            <a:ext cx="7620000" cy="4800600"/>
          </a:xfrm>
        </p:spPr>
        <p:txBody>
          <a:bodyPr/>
          <a:lstStyle/>
          <a:p>
            <a:r>
              <a:rPr lang="en-US" dirty="0"/>
              <a:t>An infrared sensor is an electronic device, that emits in order to sense some aspects of the surroundings. An IR sensor can measure the heat of an object as well as detects the motion.</a:t>
            </a:r>
            <a:endParaRPr lang="en-IN" dirty="0"/>
          </a:p>
        </p:txBody>
      </p:sp>
      <p:pic>
        <p:nvPicPr>
          <p:cNvPr id="3074" name="Picture 2" descr="C:\Users\Sanesh\Pictures\ir senso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91000" y="2438400"/>
            <a:ext cx="3707736" cy="3395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 </a:t>
            </a:r>
            <a:endParaRPr lang="en-IN" dirty="0"/>
          </a:p>
        </p:txBody>
      </p:sp>
      <p:sp>
        <p:nvSpPr>
          <p:cNvPr id="3" name="Content Placeholder 2"/>
          <p:cNvSpPr>
            <a:spLocks noGrp="1"/>
          </p:cNvSpPr>
          <p:nvPr>
            <p:ph idx="1"/>
          </p:nvPr>
        </p:nvSpPr>
        <p:spPr/>
        <p:txBody>
          <a:bodyPr/>
          <a:lstStyle/>
          <a:p>
            <a:r>
              <a:rPr lang="en-US" dirty="0" smtClean="0"/>
              <a:t>Dc motor is used to drive the wheels and motor drive gives the instructions to the motor </a:t>
            </a:r>
            <a:endParaRPr lang="en-IN" dirty="0"/>
          </a:p>
        </p:txBody>
      </p:sp>
      <p:sp>
        <p:nvSpPr>
          <p:cNvPr id="7" name="TextBox 6"/>
          <p:cNvSpPr txBox="1"/>
          <p:nvPr/>
        </p:nvSpPr>
        <p:spPr>
          <a:xfrm>
            <a:off x="517234" y="2602468"/>
            <a:ext cx="2009461" cy="707886"/>
          </a:xfrm>
          <a:prstGeom prst="rect">
            <a:avLst/>
          </a:prstGeom>
          <a:noFill/>
        </p:spPr>
        <p:txBody>
          <a:bodyPr wrap="none" rtlCol="0">
            <a:spAutoFit/>
          </a:bodyPr>
          <a:lstStyle/>
          <a:p>
            <a:r>
              <a:rPr lang="en-US" sz="4000" dirty="0" smtClean="0">
                <a:latin typeface="+mj-lt"/>
              </a:rPr>
              <a:t>working</a:t>
            </a:r>
            <a:endParaRPr lang="en-IN" sz="4000" dirty="0">
              <a:latin typeface="+mj-lt"/>
            </a:endParaRPr>
          </a:p>
        </p:txBody>
      </p:sp>
      <p:sp>
        <p:nvSpPr>
          <p:cNvPr id="9" name="TextBox 8"/>
          <p:cNvSpPr txBox="1"/>
          <p:nvPr/>
        </p:nvSpPr>
        <p:spPr>
          <a:xfrm>
            <a:off x="669634" y="3472934"/>
            <a:ext cx="7369774" cy="1200329"/>
          </a:xfrm>
          <a:prstGeom prst="rect">
            <a:avLst/>
          </a:prstGeom>
          <a:noFill/>
        </p:spPr>
        <p:txBody>
          <a:bodyPr wrap="none" rtlCol="0">
            <a:spAutoFit/>
          </a:bodyPr>
          <a:lstStyle/>
          <a:p>
            <a:r>
              <a:rPr lang="en-US" dirty="0" smtClean="0"/>
              <a:t>The IR sensor receives the analog signal (it detects the object around 100cm </a:t>
            </a:r>
            <a:endParaRPr lang="en-US" dirty="0" smtClean="0"/>
          </a:p>
          <a:p>
            <a:r>
              <a:rPr lang="en-US" dirty="0" smtClean="0"/>
              <a:t>radius ) . These signals are send to the Arduino , which creates digital signals </a:t>
            </a:r>
            <a:endParaRPr lang="en-US" dirty="0" smtClean="0"/>
          </a:p>
          <a:p>
            <a:r>
              <a:rPr lang="en-US" dirty="0" smtClean="0"/>
              <a:t>and then motor receives the  digital signal and it moves forward </a:t>
            </a:r>
            <a:endParaRPr lang="en-US" dirty="0" smtClean="0"/>
          </a:p>
          <a:p>
            <a:r>
              <a:rPr lang="en-US" dirty="0" smtClean="0"/>
              <a:t> </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Following Algorithm </a:t>
            </a:r>
            <a:endParaRPr lang="en-IN" dirty="0"/>
          </a:p>
        </p:txBody>
      </p:sp>
      <p:sp>
        <p:nvSpPr>
          <p:cNvPr id="3" name="Content Placeholder 2"/>
          <p:cNvSpPr>
            <a:spLocks noGrp="1"/>
          </p:cNvSpPr>
          <p:nvPr>
            <p:ph idx="1"/>
          </p:nvPr>
        </p:nvSpPr>
        <p:spPr/>
        <p:txBody>
          <a:bodyPr/>
          <a:lstStyle/>
          <a:p>
            <a:pPr>
              <a:lnSpc>
                <a:spcPct val="150000"/>
              </a:lnSpc>
            </a:pPr>
            <a:r>
              <a:rPr lang="en-US" dirty="0" smtClean="0"/>
              <a:t>Robot determines the direction of movement by what it see’s</a:t>
            </a:r>
            <a:endParaRPr lang="en-US" dirty="0" smtClean="0"/>
          </a:p>
          <a:p>
            <a:pPr marL="114300" indent="0">
              <a:lnSpc>
                <a:spcPct val="150000"/>
              </a:lnSpc>
              <a:buNone/>
            </a:pPr>
            <a:r>
              <a:rPr lang="en-US" dirty="0" smtClean="0"/>
              <a:t>If the object( assume that the object is ‘hand’ ) is in front of the robot ,it moves forward towards the object and simultaneously</a:t>
            </a:r>
            <a:endParaRPr lang="en-US" dirty="0" smtClean="0"/>
          </a:p>
          <a:p>
            <a:pPr marL="114300" indent="0">
              <a:lnSpc>
                <a:spcPct val="150000"/>
              </a:lnSpc>
              <a:buNone/>
            </a:pPr>
            <a:r>
              <a:rPr lang="en-US" dirty="0"/>
              <a:t>i</a:t>
            </a:r>
            <a:r>
              <a:rPr lang="en-US" dirty="0" smtClean="0"/>
              <a:t>f the object is moving left or right then the robot continuous to follow  the object . If there is no object detected the it remains in the stationary position    </a:t>
            </a:r>
            <a:endParaRPr lang="en-IN"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emplate>
  <TotalTime>0</TotalTime>
  <Words>2186</Words>
  <Application>WPS Presentation</Application>
  <PresentationFormat>On-screen Show (4:3)</PresentationFormat>
  <Paragraphs>81</Paragraphs>
  <Slides>11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Arial</vt:lpstr>
      <vt:lpstr>SimSun</vt:lpstr>
      <vt:lpstr>Wingdings</vt:lpstr>
      <vt:lpstr>Calibri</vt:lpstr>
      <vt:lpstr>Cambria</vt:lpstr>
      <vt:lpstr>Microsoft YaHei</vt:lpstr>
      <vt:lpstr>Arial Unicode MS</vt:lpstr>
      <vt:lpstr>Adjacency</vt:lpstr>
      <vt:lpstr>HUMAN FOLLOWING ROBOT  </vt:lpstr>
      <vt:lpstr>Table of contents</vt:lpstr>
      <vt:lpstr>PowerPoint 演示文稿</vt:lpstr>
      <vt:lpstr>Software and hardware components needed</vt:lpstr>
      <vt:lpstr>overview</vt:lpstr>
      <vt:lpstr>sensor</vt:lpstr>
      <vt:lpstr>IR sensor</vt:lpstr>
      <vt:lpstr>Drive </vt:lpstr>
      <vt:lpstr>Human Following Algorithm </vt:lpstr>
      <vt:lpstr>model made </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FOLLOWING ROBOT  </dc:title>
  <dc:creator>Sanesh</dc:creator>
  <cp:lastModifiedBy>umesh</cp:lastModifiedBy>
  <cp:revision>29</cp:revision>
  <dcterms:created xsi:type="dcterms:W3CDTF">2006-08-16T00:00:00Z</dcterms:created>
  <dcterms:modified xsi:type="dcterms:W3CDTF">2022-04-22T15:40:37Z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1033-11.2.0.10451</vt:lpwstr>
  </property>
  <property fmtid="{D5CDD505-2E9C-101B-9397-08002B2CF9AE}" pid="3" name="ICV">
    <vt:lpwstr>668DA39E9F2A4ADE97F18F6C1AFAF150</vt:lpwstr>
  </property>
</Properties>
</file>